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71" r:id="rId2"/>
    <p:sldId id="373" r:id="rId3"/>
    <p:sldId id="398" r:id="rId4"/>
    <p:sldId id="400" r:id="rId5"/>
    <p:sldId id="401" r:id="rId6"/>
    <p:sldId id="395" r:id="rId7"/>
    <p:sldId id="414" r:id="rId8"/>
    <p:sldId id="415" r:id="rId9"/>
    <p:sldId id="416" r:id="rId10"/>
    <p:sldId id="399" r:id="rId11"/>
    <p:sldId id="413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6114" autoAdjust="0"/>
  </p:normalViewPr>
  <p:slideViewPr>
    <p:cSldViewPr>
      <p:cViewPr varScale="1">
        <p:scale>
          <a:sx n="112" d="100"/>
          <a:sy n="112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9668-0C93-4902-BC62-78C40BC1CE8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76237-B647-4C5C-8237-CA436BAC4A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8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4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3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4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4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4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4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3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3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9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0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8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8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9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9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January 22,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3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>
            <a:off x="2339753" y="1196752"/>
            <a:ext cx="4536504" cy="4896544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mbria" pitchFamily="18" charset="0"/>
              </a:rPr>
              <a:t>Итоговое собеседование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по русскому языку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в 9 классе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КОГАУ «Центр оценки качества образования»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6612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Галина Леонидовна </a:t>
            </a:r>
            <a:r>
              <a:rPr lang="ru-RU" dirty="0" err="1" smtClean="0">
                <a:latin typeface="Cambria" panose="02040503050406030204" pitchFamily="18" charset="0"/>
              </a:rPr>
              <a:t>Маренина</a:t>
            </a:r>
            <a:r>
              <a:rPr lang="ru-RU" dirty="0" smtClean="0">
                <a:latin typeface="Cambria" panose="02040503050406030204" pitchFamily="18" charset="0"/>
              </a:rPr>
              <a:t>,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заместитель директора-начальник отдела итоговой аттестации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ГИА 9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/>
          <a:srcRect l="19225" t="8544" r="19844" b="5184"/>
          <a:stretch/>
        </p:blipFill>
        <p:spPr bwMode="auto">
          <a:xfrm>
            <a:off x="4283968" y="4005065"/>
            <a:ext cx="4608512" cy="266429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536" y="4848993"/>
            <a:ext cx="3384376" cy="876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Cambria" pitchFamily="18" charset="0"/>
              </a:rPr>
              <a:t>Содержательные </a:t>
            </a:r>
            <a:r>
              <a:rPr lang="ru-RU" sz="2400" b="1" dirty="0">
                <a:latin typeface="Cambria" pitchFamily="18" charset="0"/>
              </a:rPr>
              <a:t>аспекты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575" y="1196752"/>
            <a:ext cx="4382433" cy="27363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932040" y="1985841"/>
            <a:ext cx="3384376" cy="1158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Cambria" pitchFamily="18" charset="0"/>
              </a:rPr>
              <a:t>Организационно-технологические аспекты </a:t>
            </a:r>
            <a:endParaRPr lang="ru-RU" sz="2400" b="1" dirty="0"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Контактная информация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6" y="1371600"/>
            <a:ext cx="8280920" cy="7612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mbria" pitchFamily="18" charset="0"/>
              </a:rPr>
              <a:t>г</a:t>
            </a:r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. Киров, ул. Спасская, 67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67744"/>
            <a:ext cx="8280920" cy="7612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8(8332) 71-44-06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540" y="3963888"/>
            <a:ext cx="8280920" cy="7612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ege_coko@e-kirov.ru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Нормативные правовые акты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6536" y="1171773"/>
            <a:ext cx="8635497" cy="16374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Приказ </a:t>
            </a:r>
            <a:r>
              <a:rPr lang="ru-RU" sz="2000" b="1" dirty="0" err="1" smtClean="0">
                <a:latin typeface="Cambria" pitchFamily="18" charset="0"/>
              </a:rPr>
              <a:t>Минобрнауки</a:t>
            </a:r>
            <a:r>
              <a:rPr lang="ru-RU" sz="2000" b="1" dirty="0" smtClean="0">
                <a:latin typeface="Cambria" pitchFamily="18" charset="0"/>
              </a:rPr>
              <a:t> России от 20 октября 2017 года  № 1025 </a:t>
            </a:r>
            <a:endParaRPr lang="en-US" sz="2000" b="1" dirty="0" smtClean="0">
              <a:latin typeface="Cambria" pitchFamily="18" charset="0"/>
            </a:endParaRP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«О проведении мониторинга качества образования»</a:t>
            </a:r>
          </a:p>
          <a:p>
            <a:pPr marL="45720" algn="ctr"/>
            <a:endParaRPr lang="ru-RU" sz="2000" dirty="0">
              <a:latin typeface="Cambria" pitchFamily="18" charset="0"/>
            </a:endParaRP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«1.1.26. Обучающихся 9 классов по учебному предмету «русский язык» в форме итогового собеседования с 14 по 16 февраля 2018 года»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533" y="3032869"/>
            <a:ext cx="8635497" cy="7284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400" b="1" dirty="0" smtClean="0">
                <a:latin typeface="Cambria" pitchFamily="18" charset="0"/>
              </a:rPr>
              <a:t>Изменение срока проведения мониторинга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75928" y="1349152"/>
            <a:ext cx="849694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011898"/>
            <a:ext cx="8635497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endParaRPr lang="ru-RU" sz="2000" b="1" dirty="0" smtClean="0">
              <a:latin typeface="Cambria" pitchFamily="18" charset="0"/>
            </a:endParaRPr>
          </a:p>
          <a:p>
            <a:pPr marL="45720" algn="ctr"/>
            <a:r>
              <a:rPr lang="ru-RU" sz="2000" b="1" dirty="0" smtClean="0">
                <a:latin typeface="Cambria" pitchFamily="18" charset="0"/>
              </a:rPr>
              <a:t>Приказ </a:t>
            </a:r>
            <a:r>
              <a:rPr lang="ru-RU" sz="2000" b="1" dirty="0" err="1" smtClean="0">
                <a:latin typeface="Cambria" pitchFamily="18" charset="0"/>
              </a:rPr>
              <a:t>Минобрнауки</a:t>
            </a:r>
            <a:r>
              <a:rPr lang="ru-RU" sz="2000" b="1" dirty="0" smtClean="0">
                <a:latin typeface="Cambria" pitchFamily="18" charset="0"/>
              </a:rPr>
              <a:t> России от 11 декабря 2017 года № 1205 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«О внесении изменений в приказ </a:t>
            </a:r>
            <a:r>
              <a:rPr lang="ru-RU" sz="2000" dirty="0" err="1" smtClean="0">
                <a:latin typeface="Cambria" pitchFamily="18" charset="0"/>
              </a:rPr>
              <a:t>Минобрнауки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России </a:t>
            </a:r>
            <a:endParaRPr lang="ru-RU" sz="2000" dirty="0" smtClean="0">
              <a:latin typeface="Cambria" pitchFamily="18" charset="0"/>
            </a:endParaRP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от </a:t>
            </a:r>
            <a:r>
              <a:rPr lang="ru-RU" sz="2000" dirty="0">
                <a:latin typeface="Cambria" pitchFamily="18" charset="0"/>
              </a:rPr>
              <a:t>20 октября 2017 года  № 1025 </a:t>
            </a:r>
            <a:r>
              <a:rPr lang="ru-RU" sz="2000" dirty="0" smtClean="0">
                <a:latin typeface="Cambria" pitchFamily="18" charset="0"/>
              </a:rPr>
              <a:t>«</a:t>
            </a:r>
            <a:r>
              <a:rPr lang="ru-RU" sz="2000" dirty="0">
                <a:latin typeface="Cambria" pitchFamily="18" charset="0"/>
              </a:rPr>
              <a:t>О проведении мониторинга качества образования»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  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375" y="5763761"/>
            <a:ext cx="8635497" cy="9936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400" dirty="0" smtClean="0">
                <a:latin typeface="Cambria" panose="02040503050406030204" pitchFamily="18" charset="0"/>
              </a:rPr>
              <a:t>Слова «с 14 по 16 февраля 2018 года» заменить словами </a:t>
            </a:r>
            <a:r>
              <a:rPr lang="ru-RU" sz="2400" b="1" dirty="0" smtClean="0">
                <a:latin typeface="Cambria" pitchFamily="18" charset="0"/>
              </a:rPr>
              <a:t>«13 и 16 апреля 2018 года»</a:t>
            </a:r>
            <a:endParaRPr lang="ru-RU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Cambria" pitchFamily="18" charset="0"/>
            </a:endParaRPr>
          </a:p>
          <a:p>
            <a:pPr algn="ctr"/>
            <a:r>
              <a:rPr lang="ru-RU" sz="2400" b="1" dirty="0" smtClean="0">
                <a:latin typeface="Cambria" pitchFamily="18" charset="0"/>
              </a:rPr>
              <a:t>Основные </a:t>
            </a:r>
            <a:r>
              <a:rPr lang="ru-RU" sz="2400" b="1" dirty="0">
                <a:latin typeface="Cambria" pitchFamily="18" charset="0"/>
              </a:rPr>
              <a:t>идеи ИС</a:t>
            </a:r>
          </a:p>
          <a:p>
            <a:pPr algn="ctr"/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08032"/>
            <a:ext cx="8635497" cy="7818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400" dirty="0" smtClean="0">
                <a:latin typeface="Cambria" pitchFamily="18" charset="0"/>
              </a:rPr>
              <a:t>Проводится в период учебного процесса (корректировка расписания)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30" y="2188129"/>
            <a:ext cx="8635494" cy="591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endParaRPr lang="ru-RU" dirty="0" smtClean="0">
              <a:latin typeface="Cambria" pitchFamily="18" charset="0"/>
            </a:endParaRPr>
          </a:p>
          <a:p>
            <a:pPr marL="45720" algn="ctr"/>
            <a:r>
              <a:rPr lang="ru-RU" sz="2400" dirty="0" smtClean="0">
                <a:latin typeface="Cambria" pitchFamily="18" charset="0"/>
              </a:rPr>
              <a:t>Проводится в </a:t>
            </a:r>
            <a:r>
              <a:rPr lang="ru-RU" sz="2400" dirty="0">
                <a:latin typeface="Cambria" pitchFamily="18" charset="0"/>
              </a:rPr>
              <a:t>своей </a:t>
            </a:r>
            <a:r>
              <a:rPr lang="ru-RU" sz="2400" dirty="0" smtClean="0">
                <a:latin typeface="Cambria" pitchFamily="18" charset="0"/>
              </a:rPr>
              <a:t>школе и учителями </a:t>
            </a:r>
            <a:r>
              <a:rPr lang="ru-RU" sz="2400" dirty="0">
                <a:latin typeface="Cambria" pitchFamily="18" charset="0"/>
              </a:rPr>
              <a:t>школы</a:t>
            </a:r>
          </a:p>
          <a:p>
            <a:pPr marL="45720" algn="ctr"/>
            <a:endParaRPr lang="ru-RU" dirty="0"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696" y="5459038"/>
            <a:ext cx="8635498" cy="12624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b="1" dirty="0" smtClean="0">
                <a:latin typeface="Cambria" pitchFamily="18" charset="0"/>
              </a:rPr>
              <a:t> </a:t>
            </a:r>
            <a:endParaRPr lang="ru-RU" b="1" dirty="0">
              <a:latin typeface="Cambria" pitchFamily="18" charset="0"/>
            </a:endParaRPr>
          </a:p>
          <a:p>
            <a:pPr marL="45720" algn="ctr"/>
            <a:r>
              <a:rPr lang="ru-RU" sz="2400" dirty="0" smtClean="0">
                <a:latin typeface="Cambria" pitchFamily="18" charset="0"/>
              </a:rPr>
              <a:t>Получение </a:t>
            </a:r>
            <a:r>
              <a:rPr lang="ru-RU" sz="2400" dirty="0">
                <a:latin typeface="Cambria" pitchFamily="18" charset="0"/>
              </a:rPr>
              <a:t>тем – за 30 минут с федерального портала</a:t>
            </a:r>
          </a:p>
          <a:p>
            <a:pPr marL="45720" algn="ctr"/>
            <a:r>
              <a:rPr lang="ru-RU" sz="2400" dirty="0">
                <a:latin typeface="Cambria" pitchFamily="18" charset="0"/>
              </a:rPr>
              <a:t>(ресурс, который используется для получения тем итогового сочинения)</a:t>
            </a:r>
          </a:p>
          <a:p>
            <a:pPr marL="45720" algn="ctr"/>
            <a:endParaRPr lang="ru-RU" b="1" dirty="0"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0696" y="3719195"/>
            <a:ext cx="8665978" cy="5496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endParaRPr lang="ru-RU" b="1" dirty="0">
              <a:latin typeface="Cambria" pitchFamily="18" charset="0"/>
            </a:endParaRPr>
          </a:p>
          <a:p>
            <a:pPr marL="45720" algn="ctr"/>
            <a:r>
              <a:rPr lang="ru-RU" sz="2400" dirty="0">
                <a:latin typeface="Cambria" pitchFamily="18" charset="0"/>
              </a:rPr>
              <a:t>На выполнение работы  - 15 минут</a:t>
            </a:r>
          </a:p>
          <a:p>
            <a:pPr marL="45720" algn="ctr"/>
            <a:endParaRPr lang="ru-RU" b="1" dirty="0"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2963442"/>
            <a:ext cx="8635497" cy="5194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400" dirty="0" smtClean="0">
                <a:latin typeface="Cambria" pitchFamily="18" charset="0"/>
              </a:rPr>
              <a:t>Ведется </a:t>
            </a:r>
            <a:r>
              <a:rPr lang="ru-RU" sz="2400" dirty="0">
                <a:latin typeface="Cambria" pitchFamily="18" charset="0"/>
              </a:rPr>
              <a:t>аудиозапись </a:t>
            </a:r>
            <a:r>
              <a:rPr lang="ru-RU" sz="2400" dirty="0" smtClean="0">
                <a:latin typeface="Cambria" pitchFamily="18" charset="0"/>
              </a:rPr>
              <a:t>ответов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178" y="4553954"/>
            <a:ext cx="8635496" cy="6771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400" dirty="0" smtClean="0">
                <a:latin typeface="Cambria" pitchFamily="18" charset="0"/>
              </a:rPr>
              <a:t>Работа </a:t>
            </a:r>
            <a:r>
              <a:rPr lang="ru-RU" sz="2400" dirty="0">
                <a:latin typeface="Cambria" pitchFamily="18" charset="0"/>
              </a:rPr>
              <a:t>оценивается по системе «зачет»/ «незачет»</a:t>
            </a:r>
          </a:p>
        </p:txBody>
      </p:sp>
    </p:spTree>
    <p:extLst>
      <p:ext uri="{BB962C8B-B14F-4D97-AF65-F5344CB8AC3E}">
        <p14:creationId xmlns:p14="http://schemas.microsoft.com/office/powerpoint/2010/main" val="36759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Кадровое обеспечение ИС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535" y="1196752"/>
            <a:ext cx="8523937" cy="817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Ответственный организатор ОО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(директор, заместитель директора)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6535" y="2239069"/>
            <a:ext cx="8579921" cy="817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Организаторы вне аудитории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(работники ОО, 1-2 человека)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535" y="4564957"/>
            <a:ext cx="8550929" cy="9967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Экзаменатор-собеседник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(учителя с высшим образованием и коммуникативными навыками, 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по количеству аудиторий) 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535" y="5789513"/>
            <a:ext cx="8579921" cy="817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Эксперт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(учителя русского языка и литературы, по количеству аудиторий)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6535" y="3462252"/>
            <a:ext cx="8579921" cy="817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Технический специалист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(учителя, владеющие навыками работы с ПК, 1-2 человека)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Техническое обеспечение ИС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535" y="1196751"/>
            <a:ext cx="8635497" cy="14600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ПК с подключением к сети Интернет и установленным специализированным ПО</a:t>
            </a:r>
          </a:p>
          <a:p>
            <a:pPr marL="45720" algn="ctr"/>
            <a:r>
              <a:rPr lang="ru-RU" sz="2000" dirty="0" smtClean="0">
                <a:latin typeface="Cambria" pitchFamily="18" charset="0"/>
              </a:rPr>
              <a:t>(получение материалов с федерального портала, внесение результатов ИС в ПО, взаимодействие с РЦОИ)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2421" y="2924944"/>
            <a:ext cx="8609611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Принтер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(распечатка материалов для проведения ИС, форм)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111" y="4077072"/>
            <a:ext cx="8609611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ПК + микрофон/диктофон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(запись беседы участника с экзаменатором собеседником,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естирование накануне)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18" y="5445224"/>
            <a:ext cx="8609611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Флеш</a:t>
            </a: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-накопитель</a:t>
            </a:r>
            <a:endParaRPr lang="ru-RU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(сбор ответов участников ИС, передача данных ИС)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Расчет ресурсов ИС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1540" y="1268760"/>
            <a:ext cx="8280920" cy="16586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1 аудитория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Экзаменатор-собеседник, эксперт,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15 минут -1 участник (4 участника в час)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Cambria" pitchFamily="18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1 класс из 28 человек = 7 часов</a:t>
            </a:r>
            <a:endParaRPr lang="ru-RU" sz="2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1540" y="3212976"/>
            <a:ext cx="8280920" cy="34563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38457"/>
              </p:ext>
            </p:extLst>
          </p:nvPr>
        </p:nvGraphicFramePr>
        <p:xfrm>
          <a:off x="647565" y="3422954"/>
          <a:ext cx="7848870" cy="30303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6163"/>
                <a:gridCol w="1548173"/>
                <a:gridCol w="1684986"/>
                <a:gridCol w="1735393"/>
                <a:gridCol w="1404155"/>
              </a:tblGrid>
              <a:tr h="844614">
                <a:tc rowSpan="4">
                  <a:txBody>
                    <a:bodyPr/>
                    <a:lstStyle/>
                    <a:p>
                      <a:pPr algn="ctr"/>
                      <a:r>
                        <a:rPr lang="ru-RU" sz="1600" b="0" u="sng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 урока </a:t>
                      </a:r>
                    </a:p>
                    <a:p>
                      <a:pPr algn="ctr"/>
                      <a:endParaRPr lang="ru-RU" sz="1600" b="0" u="none" cap="none" spc="0" dirty="0" smtClean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1600" b="0" u="non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время проведения – 3,5 часа</a:t>
                      </a:r>
                      <a:endParaRPr lang="ru-RU" sz="1600" b="0" u="non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 класс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 аудитории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экзаменатора-собеседника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 эксперта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614">
                <a:tc vMerge="1">
                  <a:txBody>
                    <a:bodyPr/>
                    <a:lstStyle/>
                    <a:p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 класса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 аудитории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экзаменатора-собеседника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ru-RU" sz="16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эксперта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614">
                <a:tc vMerge="1">
                  <a:txBody>
                    <a:bodyPr/>
                    <a:lstStyle/>
                    <a:p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 класса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 аудиторий  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ru-RU" sz="16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экзаменаторов-собеседников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 экспертов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539">
                <a:tc vMerge="1">
                  <a:txBody>
                    <a:bodyPr/>
                    <a:lstStyle/>
                    <a:p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…..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…..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…..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…..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2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Материалы для проведения ИС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944" y="1325068"/>
            <a:ext cx="4275465" cy="11678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Список участников ИС</a:t>
            </a:r>
          </a:p>
          <a:p>
            <a:pPr marL="45720" algn="ctr"/>
            <a:r>
              <a:rPr lang="ru-RU" sz="1600" dirty="0" smtClean="0">
                <a:latin typeface="Cambria" pitchFamily="18" charset="0"/>
              </a:rPr>
              <a:t>(регистрация, распределение по аудиториям)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8493" t="26046" r="12133" b="15779"/>
          <a:stretch/>
        </p:blipFill>
        <p:spPr bwMode="auto">
          <a:xfrm>
            <a:off x="4696577" y="1021341"/>
            <a:ext cx="4213456" cy="161557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18066" t="25475" r="11704" b="11027"/>
          <a:stretch/>
        </p:blipFill>
        <p:spPr bwMode="auto">
          <a:xfrm>
            <a:off x="4709277" y="2848049"/>
            <a:ext cx="4200756" cy="1608734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41944" y="3148358"/>
            <a:ext cx="4275465" cy="1216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Ведомость учета проведения ИС в аудитории </a:t>
            </a:r>
          </a:p>
          <a:p>
            <a:pPr marL="45720" algn="ctr"/>
            <a:r>
              <a:rPr lang="ru-RU" sz="1600" dirty="0" smtClean="0">
                <a:latin typeface="Cambria" pitchFamily="18" charset="0"/>
              </a:rPr>
              <a:t>(по количеству аудиторий)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5"/>
          <a:srcRect l="17959" t="26236" r="12026" b="9505"/>
          <a:stretch/>
        </p:blipFill>
        <p:spPr bwMode="auto">
          <a:xfrm>
            <a:off x="4696577" y="4667919"/>
            <a:ext cx="4213456" cy="198154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1943" y="5154634"/>
            <a:ext cx="4275465" cy="12017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Протоколы эксперта для оценивания ответов</a:t>
            </a:r>
          </a:p>
          <a:p>
            <a:pPr marL="45720" algn="ctr"/>
            <a:r>
              <a:rPr lang="ru-RU" sz="1600" dirty="0" smtClean="0">
                <a:latin typeface="Cambria" pitchFamily="18" charset="0"/>
              </a:rPr>
              <a:t>(на каждого участника ИС)</a:t>
            </a:r>
          </a:p>
        </p:txBody>
      </p:sp>
    </p:spTree>
    <p:extLst>
      <p:ext uri="{BB962C8B-B14F-4D97-AF65-F5344CB8AC3E}">
        <p14:creationId xmlns:p14="http://schemas.microsoft.com/office/powerpoint/2010/main" val="10572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Материалы для проведения ИС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535" y="1196750"/>
            <a:ext cx="3915425" cy="12961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Текст для чтения, карточки с темами беседы на выбор и планами беседы </a:t>
            </a:r>
          </a:p>
          <a:p>
            <a:pPr marL="45720" algn="ctr"/>
            <a:r>
              <a:rPr lang="ru-RU" sz="1600" dirty="0">
                <a:latin typeface="Cambria" pitchFamily="18" charset="0"/>
              </a:rPr>
              <a:t>(</a:t>
            </a:r>
            <a:r>
              <a:rPr lang="ru-RU" sz="1600" dirty="0" smtClean="0">
                <a:latin typeface="Cambria" pitchFamily="18" charset="0"/>
              </a:rPr>
              <a:t>для участников)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6535" y="2996952"/>
            <a:ext cx="3915425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Карточки экзаменатора-собеседника по каждой теме беседы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для экзаменатора-собеседника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534" y="4941168"/>
            <a:ext cx="3915425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Критерии оценивания и комплект материалов для проведения ИС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(для эксперта)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19488" t="10978" r="49938" b="54070"/>
          <a:stretch/>
        </p:blipFill>
        <p:spPr bwMode="auto">
          <a:xfrm>
            <a:off x="4788024" y="4941168"/>
            <a:ext cx="4032448" cy="1296144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51804" t="11120" r="15535" b="49076"/>
          <a:stretch/>
        </p:blipFill>
        <p:spPr bwMode="auto">
          <a:xfrm>
            <a:off x="4788024" y="1196750"/>
            <a:ext cx="2160240" cy="129614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l="20689" t="21242" r="58204" b="61494"/>
          <a:stretch/>
        </p:blipFill>
        <p:spPr bwMode="auto">
          <a:xfrm>
            <a:off x="7164288" y="1196750"/>
            <a:ext cx="1656184" cy="129614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6"/>
          <a:srcRect l="55814" t="70001" r="18552" b="12571"/>
          <a:stretch/>
        </p:blipFill>
        <p:spPr bwMode="auto">
          <a:xfrm>
            <a:off x="4788024" y="2996952"/>
            <a:ext cx="4032448" cy="144016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28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Проведение ИС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0497" y="1728835"/>
            <a:ext cx="2100987" cy="6480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b="1" dirty="0" smtClean="0">
                <a:latin typeface="Cambria" pitchFamily="18" charset="0"/>
              </a:rPr>
              <a:t>Участник ИС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8543" y="3917106"/>
            <a:ext cx="2122941" cy="8662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Экзаменатор-собеседник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86660" y="1244174"/>
            <a:ext cx="6264695" cy="16807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Приглашаются в аудиторию в произвольном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порядке.</a:t>
            </a:r>
            <a:endParaRPr lang="ru-RU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Документ удостоверяющий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личность.</a:t>
            </a:r>
            <a:endParaRPr lang="ru-RU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Перед ответом – ФИО, номер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варианта.</a:t>
            </a:r>
            <a:endParaRPr lang="ru-RU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Перед ответом на каждое задание – номер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задания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497" y="5953792"/>
            <a:ext cx="2100987" cy="5601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Эксперт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6660" y="3332406"/>
            <a:ext cx="6264695" cy="2035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/>
            <a:endParaRPr lang="ru-RU" sz="2000" dirty="0">
              <a:latin typeface="Cambria" pitchFamily="18" charset="0"/>
            </a:endParaRPr>
          </a:p>
          <a:p>
            <a:pPr marL="45720"/>
            <a:r>
              <a:rPr lang="ru-RU" sz="2000" dirty="0" smtClean="0">
                <a:latin typeface="Cambria" pitchFamily="18" charset="0"/>
              </a:rPr>
              <a:t>Выдает задания.</a:t>
            </a:r>
            <a:endParaRPr lang="ru-RU" sz="2000" dirty="0">
              <a:latin typeface="Cambr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latin typeface="Cambria" pitchFamily="18" charset="0"/>
              </a:rPr>
              <a:t>Регулирует </a:t>
            </a:r>
            <a:r>
              <a:rPr lang="ru-RU" sz="2000" dirty="0">
                <a:latin typeface="Cambria" pitchFamily="18" charset="0"/>
              </a:rPr>
              <a:t>время выполнения каждого </a:t>
            </a:r>
            <a:r>
              <a:rPr lang="ru-RU" sz="2000" dirty="0" smtClean="0">
                <a:latin typeface="Cambria" pitchFamily="18" charset="0"/>
              </a:rPr>
              <a:t>задания.</a:t>
            </a:r>
            <a:endParaRPr lang="ru-RU" sz="2000" dirty="0" smtClean="0">
              <a:latin typeface="Cambr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адает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вопросы (на основе карточки в КИМ или иные в контексте ответа обучающегося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ереспрашивает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, уточняет ответы обучающегося, чтобы избежать односложных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ответов. 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" algn="just"/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86661" y="5775546"/>
            <a:ext cx="6264695" cy="9166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/>
            <a:r>
              <a:rPr lang="ru-RU" sz="2000" dirty="0" smtClean="0">
                <a:latin typeface="Cambria" pitchFamily="18" charset="0"/>
              </a:rPr>
              <a:t>Оценивает ответ </a:t>
            </a:r>
            <a:r>
              <a:rPr lang="ru-RU" sz="2000" dirty="0">
                <a:latin typeface="Cambria" pitchFamily="18" charset="0"/>
              </a:rPr>
              <a:t>обучающегося непосредственно в аудитории по ходу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7288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5617</TotalTime>
  <Words>571</Words>
  <Application>Microsoft Office PowerPoint</Application>
  <PresentationFormat>Экран (4:3)</PresentationFormat>
  <Paragraphs>139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Итоговое собеседование  по русскому языку  в 9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КОГКУ ЦОКО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государственной итоговой аттестации в Кировской области  в 2014 году</dc:title>
  <dc:creator>Маренина Галина Леонидовна</dc:creator>
  <cp:lastModifiedBy>Маренина Галина Леонидовна</cp:lastModifiedBy>
  <cp:revision>740</cp:revision>
  <cp:lastPrinted>2018-01-22T11:19:51Z</cp:lastPrinted>
  <dcterms:created xsi:type="dcterms:W3CDTF">2013-10-21T09:15:37Z</dcterms:created>
  <dcterms:modified xsi:type="dcterms:W3CDTF">2018-01-22T12:49:49Z</dcterms:modified>
</cp:coreProperties>
</file>